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9" r:id="rId12"/>
    <p:sldId id="267" r:id="rId13"/>
    <p:sldId id="265" r:id="rId14"/>
    <p:sldId id="266" r:id="rId15"/>
    <p:sldId id="268" r:id="rId16"/>
    <p:sldId id="263" r:id="rId17"/>
    <p:sldId id="264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FB0FC-7F42-4443-9A72-131190A192E8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62826-39D9-435F-A34A-354FE7D153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50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62826-39D9-435F-A34A-354FE7D1539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62826-39D9-435F-A34A-354FE7D1539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61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62826-39D9-435F-A34A-354FE7D1539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90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62826-39D9-435F-A34A-354FE7D1539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47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62826-39D9-435F-A34A-354FE7D1539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90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62826-39D9-435F-A34A-354FE7D1539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35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214289"/>
            <a:ext cx="7429520" cy="1071571"/>
          </a:xfrm>
          <a:noFill/>
          <a:ln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b="0" kern="1200" cap="none" spc="0" dirty="0">
                <a:ln w="18415" cmpd="sng">
                  <a:gradFill>
                    <a:gsLst>
                      <a:gs pos="0">
                        <a:schemeClr val="accent3">
                          <a:lumMod val="50000"/>
                        </a:schemeClr>
                      </a:gs>
                      <a:gs pos="50000">
                        <a:schemeClr val="accent3">
                          <a:lumMod val="75000"/>
                        </a:schemeClr>
                      </a:gs>
                      <a:gs pos="100000">
                        <a:srgbClr val="FFFF00"/>
                      </a:gs>
                    </a:gsLst>
                    <a:lin ang="5100000" scaled="0"/>
                  </a:gradFill>
                  <a:prstDash val="solid"/>
                </a:ln>
                <a:gradFill flip="none" rotWithShape="1">
                  <a:gsLst>
                    <a:gs pos="0">
                      <a:srgbClr val="FFFFFF">
                        <a:shade val="30000"/>
                        <a:satMod val="115000"/>
                      </a:srgbClr>
                    </a:gs>
                    <a:gs pos="50000">
                      <a:srgbClr val="FFFFFF">
                        <a:shade val="67500"/>
                        <a:satMod val="115000"/>
                      </a:srgbClr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114300">
                    <a:schemeClr val="accent3">
                      <a:lumMod val="5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8926" y="2285992"/>
            <a:ext cx="6043610" cy="1752600"/>
          </a:xfr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>
              <a:buNone/>
              <a:defRPr i="1">
                <a:solidFill>
                  <a:schemeClr val="accent3">
                    <a:lumMod val="5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DC8-DCD4-4171-800B-CC1B545CCDB9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2870-6A82-4FE4-A21E-CB5D50A22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78" y="1600200"/>
            <a:ext cx="7643866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DC8-DCD4-4171-800B-CC1B545CCDB9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2870-6A82-4FE4-A21E-CB5D50A22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DC8-DCD4-4171-800B-CC1B545CCDB9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2870-6A82-4FE4-A21E-CB5D50A22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DC8-DCD4-4171-800B-CC1B545CCDB9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2870-6A82-4FE4-A21E-CB5D50A22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DC8-DCD4-4171-800B-CC1B545CCDB9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2870-6A82-4FE4-A21E-CB5D50A22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DC8-DCD4-4171-800B-CC1B545CCDB9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2870-6A82-4FE4-A21E-CB5D50A22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DC8-DCD4-4171-800B-CC1B545CCDB9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2870-6A82-4FE4-A21E-CB5D50A22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DC8-DCD4-4171-800B-CC1B545CCDB9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2870-6A82-4FE4-A21E-CB5D50A22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715304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5CDC8-DCD4-4171-800B-CC1B545CCDB9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2870-6A82-4FE4-A21E-CB5D50A220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715304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gradFill>
            <a:gsLst>
              <a:gs pos="0">
                <a:schemeClr val="bg1">
                  <a:alpha val="77000"/>
                </a:schemeClr>
              </a:gs>
              <a:gs pos="70000">
                <a:schemeClr val="accent3">
                  <a:lumMod val="60000"/>
                  <a:lumOff val="40000"/>
                  <a:alpha val="23000"/>
                </a:schemeClr>
              </a:gs>
            </a:gsLst>
            <a:lin ang="0" scaled="1"/>
          </a:gradFill>
          <a:ln w="6350" cap="flat">
            <a:solidFill>
              <a:schemeClr val="accent3">
                <a:lumMod val="75000"/>
                <a:alpha val="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5CDC8-DCD4-4171-800B-CC1B545CCDB9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52870-6A82-4FE4-A21E-CB5D50A220B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785950" y="1357298"/>
            <a:ext cx="7358082" cy="1588"/>
          </a:xfrm>
          <a:prstGeom prst="line">
            <a:avLst/>
          </a:prstGeom>
          <a:ln>
            <a:gradFill flip="none" rotWithShape="1">
              <a:gsLst>
                <a:gs pos="0">
                  <a:srgbClr val="DDEBCF">
                    <a:alpha val="84000"/>
                  </a:srgbClr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b="0" kern="1200" cap="none" spc="0">
          <a:ln w="18415" cmpd="sng">
            <a:gradFill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>
                    <a:lumMod val="75000"/>
                  </a:schemeClr>
                </a:gs>
                <a:gs pos="100000">
                  <a:srgbClr val="FFFF00"/>
                </a:gs>
              </a:gsLst>
              <a:lin ang="5100000" scaled="0"/>
            </a:gradFill>
            <a:prstDash val="solid"/>
          </a:ln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innerShdw blurRad="114300">
              <a:schemeClr val="accent3">
                <a:lumMod val="50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2"/>
        </a:buBlip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2"/>
        </a:buBlip>
        <a:defRPr sz="2800" i="1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2"/>
        </a:buBlip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2"/>
        </a:buBlip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2"/>
        </a:buBlip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8062" y="1076325"/>
            <a:ext cx="7429520" cy="1071571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chemeClr val="tx1"/>
                </a:solidFill>
                <a:latin typeface="Constantia"/>
              </a:rPr>
              <a:t>Самопрезентация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429000"/>
            <a:ext cx="6043612" cy="3429000"/>
          </a:xfrm>
        </p:spPr>
        <p:txBody>
          <a:bodyPr vert="horz" lIns="91440" tIns="45720" rIns="91440" bIns="45720" rtlCol="0" anchor="t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i="0" dirty="0">
                <a:solidFill>
                  <a:schemeClr val="tx1"/>
                </a:solidFill>
                <a:latin typeface="Comic Sans MS"/>
              </a:rPr>
              <a:t>Учителя родного языка и литературы</a:t>
            </a:r>
            <a:r>
              <a:rPr lang="ru-RU" i="0" u="sng" dirty="0">
                <a:solidFill>
                  <a:srgbClr val="FF0000"/>
                </a:solidFill>
                <a:latin typeface="Garamond"/>
              </a:rPr>
              <a:t> </a:t>
            </a:r>
          </a:p>
          <a:p>
            <a:r>
              <a:rPr lang="ru-RU" u="sng" dirty="0">
                <a:solidFill>
                  <a:srgbClr val="FF0000"/>
                </a:solidFill>
                <a:latin typeface="Arial Black" pitchFamily="34" charset="0"/>
              </a:rPr>
              <a:t>Абдуразаковой </a:t>
            </a:r>
            <a:r>
              <a:rPr lang="ru-RU" u="sng" dirty="0" err="1">
                <a:solidFill>
                  <a:srgbClr val="FF0000"/>
                </a:solidFill>
                <a:latin typeface="Arial Black" pitchFamily="34" charset="0"/>
              </a:rPr>
              <a:t>Райзанат</a:t>
            </a:r>
            <a:r>
              <a:rPr lang="ru-RU" u="sng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u="sng" dirty="0" err="1">
                <a:solidFill>
                  <a:srgbClr val="FF0000"/>
                </a:solidFill>
                <a:latin typeface="Arial Black" pitchFamily="34" charset="0"/>
              </a:rPr>
              <a:t>Мусаевны</a:t>
            </a:r>
            <a:r>
              <a:rPr lang="ru-RU" u="sng" dirty="0">
                <a:solidFill>
                  <a:srgbClr val="FF0000"/>
                </a:solidFill>
                <a:latin typeface="Arial Black" pitchFamily="34" charset="0"/>
              </a:rPr>
              <a:t> </a:t>
            </a:r>
            <a:endParaRPr lang="ru-RU" u="sng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u="sng" dirty="0" smtClean="0">
              <a:solidFill>
                <a:srgbClr val="FF0000"/>
              </a:solidFill>
              <a:latin typeface="Garamond"/>
            </a:endParaRPr>
          </a:p>
          <a:p>
            <a:r>
              <a:rPr lang="ru-RU" u="sng" dirty="0" smtClean="0">
                <a:solidFill>
                  <a:srgbClr val="0070C0"/>
                </a:solidFill>
                <a:latin typeface="Garamond"/>
              </a:rPr>
              <a:t>с. </a:t>
            </a:r>
            <a:r>
              <a:rPr lang="ru-RU" u="sng" dirty="0" err="1" smtClean="0">
                <a:solidFill>
                  <a:srgbClr val="0070C0"/>
                </a:solidFill>
                <a:latin typeface="Garamond"/>
              </a:rPr>
              <a:t>Хуршни</a:t>
            </a:r>
            <a:endParaRPr lang="ru-RU" u="sng" dirty="0">
              <a:solidFill>
                <a:srgbClr val="0070C0"/>
              </a:solidFill>
              <a:latin typeface="Garamond"/>
            </a:endParaRPr>
          </a:p>
          <a:p>
            <a:endParaRPr lang="ru-RU" dirty="0"/>
          </a:p>
        </p:txBody>
      </p:sp>
      <p:pic>
        <p:nvPicPr>
          <p:cNvPr id="6" name="The_Fray-How_To_Save_A_Life_(Instrumental)(_muzyka_iz_prezentacii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909" y="31865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71530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Успехи моих учеников на различных конкурсах</a:t>
            </a:r>
            <a:endParaRPr lang="ru-RU" dirty="0"/>
          </a:p>
        </p:txBody>
      </p:sp>
      <p:pic>
        <p:nvPicPr>
          <p:cNvPr id="4098" name="Picture 2" descr="C:\Users\User\Desktop\20170117_085825.jpg"/>
          <p:cNvPicPr>
            <a:picLocks noChangeAspect="1" noChangeArrowheads="1"/>
          </p:cNvPicPr>
          <p:nvPr/>
        </p:nvPicPr>
        <p:blipFill>
          <a:blip r:embed="rId2" cstate="print"/>
          <a:srcRect l="2812" r="8594"/>
          <a:stretch>
            <a:fillRect/>
          </a:stretch>
        </p:blipFill>
        <p:spPr bwMode="auto">
          <a:xfrm rot="5400000">
            <a:off x="-876300" y="2933700"/>
            <a:ext cx="48006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User\Desktop\20170117_094309.jpg"/>
          <p:cNvPicPr>
            <a:picLocks noChangeAspect="1" noChangeArrowheads="1"/>
          </p:cNvPicPr>
          <p:nvPr/>
        </p:nvPicPr>
        <p:blipFill>
          <a:blip r:embed="rId3" cstate="print"/>
          <a:srcRect l="9920" t="1395" b="12120"/>
          <a:stretch>
            <a:fillRect/>
          </a:stretch>
        </p:blipFill>
        <p:spPr bwMode="auto">
          <a:xfrm>
            <a:off x="3124200" y="2133600"/>
            <a:ext cx="2767975" cy="4724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00" name="Picture 4" descr="C:\Users\User\Desktop\20170117_090053.jpg"/>
          <p:cNvPicPr>
            <a:picLocks noChangeAspect="1" noChangeArrowheads="1"/>
          </p:cNvPicPr>
          <p:nvPr/>
        </p:nvPicPr>
        <p:blipFill>
          <a:blip r:embed="rId4" cstate="print"/>
          <a:srcRect t="3960" b="11881"/>
          <a:stretch>
            <a:fillRect/>
          </a:stretch>
        </p:blipFill>
        <p:spPr bwMode="auto">
          <a:xfrm>
            <a:off x="6088156" y="2057400"/>
            <a:ext cx="3055844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User\Desktop\20170117_150733.jpg"/>
          <p:cNvPicPr>
            <a:picLocks noChangeAspect="1" noChangeArrowheads="1"/>
          </p:cNvPicPr>
          <p:nvPr/>
        </p:nvPicPr>
        <p:blipFill>
          <a:blip r:embed="rId2" cstate="print"/>
          <a:srcRect t="2941" b="11765"/>
          <a:stretch>
            <a:fillRect/>
          </a:stretch>
        </p:blipFill>
        <p:spPr bwMode="auto">
          <a:xfrm>
            <a:off x="6400800" y="0"/>
            <a:ext cx="27432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User\Desktop\20170117_170332.jpg"/>
          <p:cNvPicPr>
            <a:picLocks noChangeAspect="1" noChangeArrowheads="1"/>
          </p:cNvPicPr>
          <p:nvPr/>
        </p:nvPicPr>
        <p:blipFill>
          <a:blip r:embed="rId3" cstate="print"/>
          <a:srcRect l="2576" t="7246" r="9823" b="15942"/>
          <a:stretch>
            <a:fillRect/>
          </a:stretch>
        </p:blipFill>
        <p:spPr bwMode="auto">
          <a:xfrm>
            <a:off x="0" y="0"/>
            <a:ext cx="25908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User\Desktop\20170117_164839.jpg"/>
          <p:cNvPicPr>
            <a:picLocks noChangeAspect="1" noChangeArrowheads="1"/>
          </p:cNvPicPr>
          <p:nvPr/>
        </p:nvPicPr>
        <p:blipFill>
          <a:blip r:embed="rId4" cstate="print"/>
          <a:srcRect t="7778" r="3210" b="24815"/>
          <a:stretch>
            <a:fillRect/>
          </a:stretch>
        </p:blipFill>
        <p:spPr bwMode="auto">
          <a:xfrm>
            <a:off x="3124200" y="1295400"/>
            <a:ext cx="2667000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15304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Работы моих учеников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9" name="Picture 5" descr="C:\Users\User\Desktop\20170117_150753.jpg"/>
          <p:cNvPicPr>
            <a:picLocks noChangeAspect="1" noChangeArrowheads="1"/>
          </p:cNvPicPr>
          <p:nvPr/>
        </p:nvPicPr>
        <p:blipFill>
          <a:blip r:embed="rId5" cstate="print"/>
          <a:srcRect t="8772" b="17544"/>
          <a:stretch>
            <a:fillRect/>
          </a:stretch>
        </p:blipFill>
        <p:spPr bwMode="auto">
          <a:xfrm>
            <a:off x="0" y="3810000"/>
            <a:ext cx="25908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User\Desktop\20170117_150700.jpg"/>
          <p:cNvPicPr>
            <a:picLocks noChangeAspect="1" noChangeArrowheads="1"/>
          </p:cNvPicPr>
          <p:nvPr/>
        </p:nvPicPr>
        <p:blipFill>
          <a:blip r:embed="rId6" cstate="print"/>
          <a:srcRect l="6026" t="11299" b="23164"/>
          <a:stretch>
            <a:fillRect/>
          </a:stretch>
        </p:blipFill>
        <p:spPr bwMode="auto">
          <a:xfrm>
            <a:off x="6400800" y="3733800"/>
            <a:ext cx="27432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20170118_142200.jpg"/>
          <p:cNvPicPr>
            <a:picLocks noChangeAspect="1" noChangeArrowheads="1"/>
          </p:cNvPicPr>
          <p:nvPr/>
        </p:nvPicPr>
        <p:blipFill>
          <a:blip r:embed="rId2" cstate="print"/>
          <a:srcRect r="2597" b="7648"/>
          <a:stretch>
            <a:fillRect/>
          </a:stretch>
        </p:blipFill>
        <p:spPr bwMode="auto">
          <a:xfrm>
            <a:off x="4419600" y="1295400"/>
            <a:ext cx="4724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771530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Кабинет родного языка и литературы</a:t>
            </a:r>
            <a:endParaRPr lang="ru-RU" dirty="0"/>
          </a:p>
        </p:txBody>
      </p:sp>
      <p:pic>
        <p:nvPicPr>
          <p:cNvPr id="1026" name="Picture 2" descr="C:\Users\User\Desktop\20170118_142144.jpg"/>
          <p:cNvPicPr>
            <a:picLocks noChangeAspect="1" noChangeArrowheads="1"/>
          </p:cNvPicPr>
          <p:nvPr/>
        </p:nvPicPr>
        <p:blipFill>
          <a:blip r:embed="rId3" cstate="print"/>
          <a:srcRect r="9459"/>
          <a:stretch>
            <a:fillRect/>
          </a:stretch>
        </p:blipFill>
        <p:spPr bwMode="auto">
          <a:xfrm>
            <a:off x="1981200" y="4027938"/>
            <a:ext cx="4555295" cy="2830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20170118_142216.jpg"/>
          <p:cNvPicPr>
            <a:picLocks noChangeAspect="1" noChangeArrowheads="1"/>
          </p:cNvPicPr>
          <p:nvPr/>
        </p:nvPicPr>
        <p:blipFill>
          <a:blip r:embed="rId4" cstate="print"/>
          <a:srcRect l="1518" r="7420"/>
          <a:stretch>
            <a:fillRect/>
          </a:stretch>
        </p:blipFill>
        <p:spPr bwMode="auto">
          <a:xfrm>
            <a:off x="0" y="1295400"/>
            <a:ext cx="4419600" cy="282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Внеклассная работа</a:t>
            </a:r>
            <a:endParaRPr lang="ru-RU" dirty="0"/>
          </a:p>
        </p:txBody>
      </p:sp>
      <p:pic>
        <p:nvPicPr>
          <p:cNvPr id="4" name="Picture 4" descr="C:\Users\User\Desktop\4.jpg"/>
          <p:cNvPicPr>
            <a:picLocks noChangeAspect="1" noChangeArrowheads="1"/>
          </p:cNvPicPr>
          <p:nvPr/>
        </p:nvPicPr>
        <p:blipFill>
          <a:blip r:embed="rId2" cstate="print"/>
          <a:srcRect r="18400"/>
          <a:stretch>
            <a:fillRect/>
          </a:stretch>
        </p:blipFill>
        <p:spPr bwMode="auto">
          <a:xfrm>
            <a:off x="2514600" y="1219200"/>
            <a:ext cx="3810000" cy="262404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3" descr="C:\Users\User\Desktop\3.jpg"/>
          <p:cNvPicPr>
            <a:picLocks noChangeAspect="1" noChangeArrowheads="1"/>
          </p:cNvPicPr>
          <p:nvPr/>
        </p:nvPicPr>
        <p:blipFill>
          <a:blip r:embed="rId3" cstate="print"/>
          <a:srcRect r="16478" b="13636"/>
          <a:stretch>
            <a:fillRect/>
          </a:stretch>
        </p:blipFill>
        <p:spPr bwMode="auto">
          <a:xfrm>
            <a:off x="2514600" y="3886200"/>
            <a:ext cx="3832058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Screenshot_2017-01-17-22-12-31.png"/>
          <p:cNvPicPr>
            <a:picLocks noChangeAspect="1" noChangeArrowheads="1"/>
          </p:cNvPicPr>
          <p:nvPr/>
        </p:nvPicPr>
        <p:blipFill>
          <a:blip r:embed="rId4" cstate="print"/>
          <a:srcRect t="12903" b="3629"/>
          <a:stretch>
            <a:fillRect/>
          </a:stretch>
        </p:blipFill>
        <p:spPr bwMode="auto">
          <a:xfrm>
            <a:off x="0" y="3352800"/>
            <a:ext cx="2362200" cy="3505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1" name="Picture 3" descr="C:\Users\User\Desktop\Screenshot_2017-01-17-22-12-50.png"/>
          <p:cNvPicPr>
            <a:picLocks noChangeAspect="1" noChangeArrowheads="1"/>
          </p:cNvPicPr>
          <p:nvPr/>
        </p:nvPicPr>
        <p:blipFill>
          <a:blip r:embed="rId5" cstate="print"/>
          <a:srcRect t="6349" b="17460"/>
          <a:stretch>
            <a:fillRect/>
          </a:stretch>
        </p:blipFill>
        <p:spPr bwMode="auto">
          <a:xfrm>
            <a:off x="6499918" y="3276600"/>
            <a:ext cx="2644081" cy="3581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Мои награды</a:t>
            </a:r>
            <a:endParaRPr lang="ru-RU" dirty="0"/>
          </a:p>
        </p:txBody>
      </p:sp>
      <p:pic>
        <p:nvPicPr>
          <p:cNvPr id="4098" name="Picture 2" descr="C:\Users\User\Desktop\20170117_090137.jpg"/>
          <p:cNvPicPr>
            <a:picLocks noChangeAspect="1" noChangeArrowheads="1"/>
          </p:cNvPicPr>
          <p:nvPr/>
        </p:nvPicPr>
        <p:blipFill>
          <a:blip r:embed="rId2" cstate="print"/>
          <a:srcRect t="2439" b="13415"/>
          <a:stretch>
            <a:fillRect/>
          </a:stretch>
        </p:blipFill>
        <p:spPr bwMode="auto">
          <a:xfrm>
            <a:off x="228600" y="1158489"/>
            <a:ext cx="3810000" cy="5699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20170117_090245.jpg"/>
          <p:cNvPicPr>
            <a:picLocks noChangeAspect="1" noChangeArrowheads="1"/>
          </p:cNvPicPr>
          <p:nvPr/>
        </p:nvPicPr>
        <p:blipFill>
          <a:blip r:embed="rId3" cstate="print"/>
          <a:srcRect b="7534"/>
          <a:stretch>
            <a:fillRect/>
          </a:stretch>
        </p:blipFill>
        <p:spPr bwMode="auto">
          <a:xfrm>
            <a:off x="4953000" y="1143000"/>
            <a:ext cx="38862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-152400"/>
            <a:ext cx="6019800" cy="3062310"/>
          </a:xfrm>
        </p:spPr>
        <p:txBody>
          <a:bodyPr>
            <a:noAutofit/>
          </a:bodyPr>
          <a:lstStyle/>
          <a:p>
            <a:pPr algn="l"/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Нешла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мезла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дугьбала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Гьалаб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икрамбирулра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Илди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дила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адабла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Хазнаван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халдирулра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Чузир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лерни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багьандан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– 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Неш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узи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рузи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, Ват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l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ан…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Жан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дедесра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х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l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ядурти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Нуша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сари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багьандан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95600" y="4267200"/>
            <a:ext cx="6248400" cy="1066800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 </a:t>
            </a: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/>
              </a:rPr>
              <a:t>Окончила </a:t>
            </a:r>
            <a:r>
              <a:rPr lang="ru-RU" dirty="0" err="1">
                <a:solidFill>
                  <a:schemeClr val="tx1"/>
                </a:solidFill>
                <a:latin typeface="Times New Roman"/>
              </a:rPr>
              <a:t>Хуршнинскую</a:t>
            </a:r>
            <a:r>
              <a:rPr lang="ru-RU" dirty="0">
                <a:solidFill>
                  <a:schemeClr val="tx1"/>
                </a:solidFill>
                <a:latin typeface="Times New Roman"/>
              </a:rPr>
              <a:t> СОШ в 2001 году.</a:t>
            </a:r>
            <a:r>
              <a:rPr lang="ru-RU" dirty="0">
                <a:solidFill>
                  <a:srgbClr val="90C226"/>
                </a:solidFill>
                <a:latin typeface="Trebuchet MS"/>
              </a:rPr>
              <a:t>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34686" y="1647825"/>
            <a:ext cx="6152022" cy="40117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7559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kern="1200" dirty="0">
                <a:solidFill>
                  <a:srgbClr val="AD4C11"/>
                </a:solidFill>
                <a:latin typeface="Trebuchet MS"/>
                <a:ea typeface="+mj-ea"/>
                <a:cs typeface="+mj-cs"/>
              </a:rPr>
              <a:t>В 2001г. поступила и в 2006г. окончила Математический </a:t>
            </a:r>
            <a:r>
              <a:rPr lang="ru-RU" sz="2900" kern="1200" dirty="0" smtClean="0">
                <a:solidFill>
                  <a:srgbClr val="AD4C11"/>
                </a:solidFill>
                <a:latin typeface="Trebuchet MS"/>
                <a:ea typeface="+mj-ea"/>
                <a:cs typeface="+mj-cs"/>
              </a:rPr>
              <a:t>факультет</a:t>
            </a:r>
            <a:r>
              <a:rPr lang="ru-RU" sz="2900" kern="1200" dirty="0">
                <a:solidFill>
                  <a:srgbClr val="AD4C11"/>
                </a:solidFill>
                <a:latin typeface="Trebuchet MS"/>
                <a:ea typeface="+mj-ea"/>
                <a:cs typeface="+mj-cs"/>
              </a:rPr>
              <a:t>  ДГПУ</a:t>
            </a:r>
            <a:r>
              <a:rPr lang="ru-RU" sz="2900" kern="1200" dirty="0" smtClean="0">
                <a:solidFill>
                  <a:srgbClr val="AD4C11"/>
                </a:solidFill>
                <a:latin typeface="Trebuchet MS"/>
                <a:ea typeface="+mj-ea"/>
                <a:cs typeface="+mj-cs"/>
              </a:rPr>
              <a:t>, получив </a:t>
            </a:r>
            <a:r>
              <a:rPr lang="ru-RU" sz="2900" kern="1200" dirty="0">
                <a:solidFill>
                  <a:srgbClr val="AD4C11"/>
                </a:solidFill>
                <a:latin typeface="Trebuchet MS"/>
                <a:ea typeface="+mj-ea"/>
                <a:cs typeface="+mj-cs"/>
              </a:rPr>
              <a:t>специальность "Математик"</a:t>
            </a:r>
            <a:endParaRPr lang="ru-RU" dirty="0"/>
          </a:p>
        </p:txBody>
      </p:sp>
      <p:pic>
        <p:nvPicPr>
          <p:cNvPr id="4" name="Объект 3" descr="20170117_152212[1]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310" r="8524"/>
          <a:stretch>
            <a:fillRect/>
          </a:stretch>
        </p:blipFill>
        <p:spPr>
          <a:xfrm>
            <a:off x="2401188" y="2076450"/>
            <a:ext cx="6586383" cy="4299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0152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i="1" dirty="0">
                <a:solidFill>
                  <a:schemeClr val="tx1"/>
                </a:solidFill>
                <a:latin typeface="Century"/>
              </a:rPr>
              <a:t/>
            </a:r>
            <a:br>
              <a:rPr lang="ru-RU" sz="3200" i="1" dirty="0">
                <a:solidFill>
                  <a:schemeClr val="tx1"/>
                </a:solidFill>
                <a:latin typeface="Century"/>
              </a:rPr>
            </a:br>
            <a:r>
              <a:rPr lang="ru-RU" sz="3200" i="1" dirty="0">
                <a:solidFill>
                  <a:srgbClr val="4F6128"/>
                </a:solidFill>
                <a:latin typeface="Century"/>
              </a:rPr>
              <a:t>В 2003г. начала работать учительницей в </a:t>
            </a:r>
            <a:r>
              <a:rPr lang="ru-RU" sz="3200" i="1" dirty="0" err="1">
                <a:solidFill>
                  <a:srgbClr val="4F6128"/>
                </a:solidFill>
                <a:latin typeface="Century"/>
              </a:rPr>
              <a:t>Хуршнинской</a:t>
            </a:r>
            <a:r>
              <a:rPr lang="ru-RU" sz="3200" i="1" dirty="0">
                <a:solidFill>
                  <a:srgbClr val="4F6128"/>
                </a:solidFill>
                <a:latin typeface="Century"/>
              </a:rPr>
              <a:t> СОШ, и с 2005 года преподаю родной язык и литературу в данной школе</a:t>
            </a:r>
          </a:p>
        </p:txBody>
      </p:sp>
      <p:pic>
        <p:nvPicPr>
          <p:cNvPr id="4" name="Объект 3" descr="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25158" y="1983765"/>
            <a:ext cx="6305334" cy="4727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097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5181600" cy="163923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959595"/>
                </a:solidFill>
                <a:latin typeface="Georgia"/>
              </a:rPr>
              <a:t>Учитель </a:t>
            </a:r>
            <a:r>
              <a:rPr lang="ru-RU" sz="3200" dirty="0">
                <a:solidFill>
                  <a:srgbClr val="959595"/>
                </a:solidFill>
                <a:latin typeface="Georgia"/>
              </a:rPr>
              <a:t>родного языка и литературы </a:t>
            </a:r>
            <a:r>
              <a:rPr lang="ru-RU" sz="3200" dirty="0" err="1" smtClean="0">
                <a:solidFill>
                  <a:srgbClr val="959595"/>
                </a:solidFill>
                <a:latin typeface="Georgia"/>
              </a:rPr>
              <a:t>Абдурашидов</a:t>
            </a:r>
            <a:r>
              <a:rPr lang="ru-RU" sz="3200" dirty="0" smtClean="0">
                <a:solidFill>
                  <a:srgbClr val="959595"/>
                </a:solidFill>
                <a:latin typeface="Georgia"/>
              </a:rPr>
              <a:t> </a:t>
            </a:r>
            <a:r>
              <a:rPr lang="ru-RU" sz="3200" dirty="0" err="1" smtClean="0">
                <a:solidFill>
                  <a:srgbClr val="959595"/>
                </a:solidFill>
                <a:latin typeface="Georgia"/>
              </a:rPr>
              <a:t>Амирхан</a:t>
            </a:r>
            <a:r>
              <a:rPr lang="ru-RU" sz="3200" dirty="0" smtClean="0">
                <a:solidFill>
                  <a:srgbClr val="959595"/>
                </a:solidFill>
              </a:rPr>
              <a:t> </a:t>
            </a:r>
            <a:r>
              <a:rPr lang="ru-RU" sz="3200" dirty="0" err="1" smtClean="0">
                <a:solidFill>
                  <a:srgbClr val="959595"/>
                </a:solidFill>
              </a:rPr>
              <a:t>Абдурашидов</a:t>
            </a:r>
            <a:r>
              <a:rPr lang="ru-RU" sz="3200" dirty="0" smtClean="0">
                <a:solidFill>
                  <a:srgbClr val="959595"/>
                </a:solidFill>
              </a:rPr>
              <a:t> </a:t>
            </a:r>
            <a:r>
              <a:rPr lang="ru-RU" dirty="0">
                <a:solidFill>
                  <a:srgbClr val="959595"/>
                </a:solidFill>
                <a:latin typeface="Georgia"/>
              </a:rPr>
              <a:t> </a:t>
            </a:r>
            <a:endParaRPr lang="ru-RU" dirty="0">
              <a:solidFill>
                <a:schemeClr val="tx1"/>
              </a:solidFill>
              <a:latin typeface="Georg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3992" t="19679" r="11912" b="8032"/>
          <a:stretch>
            <a:fillRect/>
          </a:stretch>
        </p:blipFill>
        <p:spPr bwMode="auto">
          <a:xfrm rot="5400000">
            <a:off x="4305301" y="1409700"/>
            <a:ext cx="624839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11078" y="1676400"/>
            <a:ext cx="4303922" cy="4449763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Салам </a:t>
            </a:r>
            <a:r>
              <a:rPr lang="ru-RU" sz="2400" dirty="0" err="1" smtClean="0"/>
              <a:t>дила</a:t>
            </a:r>
            <a:r>
              <a:rPr lang="ru-RU" sz="2400" dirty="0" smtClean="0"/>
              <a:t> </a:t>
            </a:r>
            <a:r>
              <a:rPr lang="ru-RU" sz="2400" dirty="0" err="1" smtClean="0"/>
              <a:t>хуршланти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Хабарла</a:t>
            </a:r>
            <a:r>
              <a:rPr lang="ru-RU" sz="2400" dirty="0" smtClean="0"/>
              <a:t> </a:t>
            </a:r>
            <a:r>
              <a:rPr lang="ru-RU" sz="2400" dirty="0" err="1" smtClean="0"/>
              <a:t>дубурланти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Лесла</a:t>
            </a:r>
            <a:r>
              <a:rPr lang="ru-RU" sz="2400" dirty="0" smtClean="0"/>
              <a:t> </a:t>
            </a:r>
            <a:r>
              <a:rPr lang="ru-RU" sz="2400" dirty="0" err="1" smtClean="0"/>
              <a:t>хьанц</a:t>
            </a:r>
            <a:r>
              <a:rPr lang="en-US" sz="2400" dirty="0" smtClean="0"/>
              <a:t>l </a:t>
            </a:r>
            <a:r>
              <a:rPr lang="ru-RU" sz="2400" dirty="0" err="1" smtClean="0"/>
              <a:t>лусентачил</a:t>
            </a:r>
            <a:endParaRPr lang="ru-RU" sz="2400" dirty="0" smtClean="0"/>
          </a:p>
          <a:p>
            <a:r>
              <a:rPr lang="ru-RU" sz="2400" dirty="0" err="1" smtClean="0"/>
              <a:t>Цадалгунти</a:t>
            </a:r>
            <a:r>
              <a:rPr lang="ru-RU" sz="2400" dirty="0" smtClean="0"/>
              <a:t> </a:t>
            </a:r>
            <a:r>
              <a:rPr lang="ru-RU" sz="2400" dirty="0" err="1" smtClean="0"/>
              <a:t>дарганти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31071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715304" cy="18431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Прошла курсы повышения по родному языку и литературе в 2011 году и в 2016 году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1" name="Picture 3" descr="C:\Users\User\Desktop\20170117_153030.jpg"/>
          <p:cNvPicPr>
            <a:picLocks noChangeAspect="1" noChangeArrowheads="1"/>
          </p:cNvPicPr>
          <p:nvPr/>
        </p:nvPicPr>
        <p:blipFill>
          <a:blip r:embed="rId3" cstate="print"/>
          <a:srcRect l="16875" t="10000" r="20125" b="6000"/>
          <a:stretch>
            <a:fillRect/>
          </a:stretch>
        </p:blipFill>
        <p:spPr bwMode="auto">
          <a:xfrm rot="5400000">
            <a:off x="-381000" y="2971800"/>
            <a:ext cx="4267200" cy="3200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 descr="C:\Users\User\Desktop\20170117_153044.jpg"/>
          <p:cNvPicPr>
            <a:picLocks noChangeAspect="1" noChangeArrowheads="1"/>
          </p:cNvPicPr>
          <p:nvPr/>
        </p:nvPicPr>
        <p:blipFill>
          <a:blip r:embed="rId4" cstate="print"/>
          <a:srcRect l="5625" r="14500" b="2000"/>
          <a:stretch>
            <a:fillRect/>
          </a:stretch>
        </p:blipFill>
        <p:spPr bwMode="auto">
          <a:xfrm>
            <a:off x="3581400" y="2743200"/>
            <a:ext cx="54102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34871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учебная работа </a:t>
            </a:r>
            <a:endParaRPr lang="ru-RU" dirty="0"/>
          </a:p>
        </p:txBody>
      </p:sp>
      <p:pic>
        <p:nvPicPr>
          <p:cNvPr id="3074" name="Picture 2" descr="C:\Users\User\Desktop\20170117_162536.jpg"/>
          <p:cNvPicPr>
            <a:picLocks noChangeAspect="1" noChangeArrowheads="1"/>
          </p:cNvPicPr>
          <p:nvPr/>
        </p:nvPicPr>
        <p:blipFill>
          <a:blip r:embed="rId2" cstate="print"/>
          <a:srcRect l="14062" t="7692" r="14543" b="3846"/>
          <a:stretch>
            <a:fillRect/>
          </a:stretch>
        </p:blipFill>
        <p:spPr bwMode="auto">
          <a:xfrm rot="5400000">
            <a:off x="-609600" y="2590800"/>
            <a:ext cx="5029200" cy="3505200"/>
          </a:xfrm>
          <a:prstGeom prst="rect">
            <a:avLst/>
          </a:prstGeom>
          <a:noFill/>
        </p:spPr>
      </p:pic>
      <p:pic>
        <p:nvPicPr>
          <p:cNvPr id="3075" name="Picture 3" descr="C:\Users\User\Desktop\20170117_162546.jpg"/>
          <p:cNvPicPr>
            <a:picLocks noChangeAspect="1" noChangeArrowheads="1"/>
          </p:cNvPicPr>
          <p:nvPr/>
        </p:nvPicPr>
        <p:blipFill>
          <a:blip r:embed="rId3" cstate="print"/>
          <a:srcRect l="10156" t="2083" r="16016" b="2083"/>
          <a:stretch>
            <a:fillRect/>
          </a:stretch>
        </p:blipFill>
        <p:spPr bwMode="auto">
          <a:xfrm rot="5400000">
            <a:off x="4655457" y="2507343"/>
            <a:ext cx="5029200" cy="36721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0"/>
            <a:ext cx="7715304" cy="1143000"/>
          </a:xfrm>
        </p:spPr>
        <p:txBody>
          <a:bodyPr/>
          <a:lstStyle/>
          <a:p>
            <a:r>
              <a:rPr lang="ru-RU" dirty="0" smtClean="0"/>
              <a:t>На уроке родного языка</a:t>
            </a:r>
            <a:endParaRPr lang="ru-RU" dirty="0"/>
          </a:p>
        </p:txBody>
      </p:sp>
      <p:pic>
        <p:nvPicPr>
          <p:cNvPr id="1026" name="Picture 2" descr="C:\Users\User\Desktop\20170119_103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86201"/>
            <a:ext cx="5867400" cy="29717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User\Desktop\20170119_103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90601"/>
            <a:ext cx="5867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6966" b="5393"/>
          <a:stretch>
            <a:fillRect/>
          </a:stretch>
        </p:blipFill>
        <p:spPr bwMode="auto">
          <a:xfrm rot="5400000">
            <a:off x="-708660" y="1242060"/>
            <a:ext cx="3779519" cy="2362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06" y="0"/>
            <a:ext cx="8996394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Наглядный материал используемый на уроках родного языка и литературы</a:t>
            </a:r>
            <a:endParaRPr lang="ru-RU" sz="3600" dirty="0"/>
          </a:p>
        </p:txBody>
      </p:sp>
      <p:pic>
        <p:nvPicPr>
          <p:cNvPr id="5122" name="Picture 2" descr="C:\Users\User\Desktop\20170117_165008.jpg"/>
          <p:cNvPicPr>
            <a:picLocks noChangeAspect="1" noChangeArrowheads="1"/>
          </p:cNvPicPr>
          <p:nvPr/>
        </p:nvPicPr>
        <p:blipFill>
          <a:blip r:embed="rId3" cstate="print"/>
          <a:srcRect b="5153"/>
          <a:stretch>
            <a:fillRect/>
          </a:stretch>
        </p:blipFill>
        <p:spPr bwMode="auto">
          <a:xfrm>
            <a:off x="152400" y="4296810"/>
            <a:ext cx="4800600" cy="25611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3" name="Picture 3" descr="C:\Users\User\Desktop\20170117_164937.jpg"/>
          <p:cNvPicPr>
            <a:picLocks noChangeAspect="1" noChangeArrowheads="1"/>
          </p:cNvPicPr>
          <p:nvPr/>
        </p:nvPicPr>
        <p:blipFill>
          <a:blip r:embed="rId4" cstate="print"/>
          <a:srcRect b="7143"/>
          <a:stretch>
            <a:fillRect/>
          </a:stretch>
        </p:blipFill>
        <p:spPr bwMode="auto">
          <a:xfrm>
            <a:off x="5180948" y="4788013"/>
            <a:ext cx="3963052" cy="2069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User\Desktop\20170119_0912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066800"/>
            <a:ext cx="3505200" cy="197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20170119_091408.jpg"/>
          <p:cNvPicPr>
            <a:picLocks noChangeAspect="1" noChangeArrowheads="1"/>
          </p:cNvPicPr>
          <p:nvPr/>
        </p:nvPicPr>
        <p:blipFill>
          <a:blip r:embed="rId6" cstate="print"/>
          <a:srcRect r="7547"/>
          <a:stretch>
            <a:fillRect/>
          </a:stretch>
        </p:blipFill>
        <p:spPr bwMode="auto">
          <a:xfrm>
            <a:off x="5410200" y="2590800"/>
            <a:ext cx="37338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C_MS_RU_RU_8March_Mimosa_2007v_Russia_TP01035167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E2F1D0E8E87468B289CB57281B996" ma:contentTypeVersion="1" ma:contentTypeDescription="Create a new document." ma:contentTypeScope="" ma:versionID="62a345c190c3e02e35f6075a6cd279fe">
  <xsd:schema xmlns:xsd="http://www.w3.org/2001/XMLSchema" xmlns:xs="http://www.w3.org/2001/XMLSchema" xmlns:p="http://schemas.microsoft.com/office/2006/metadata/properties" xmlns:ns2="aac074f3-af53-40eb-acd1-e8ca9658e9e1" targetNamespace="http://schemas.microsoft.com/office/2006/metadata/properties" ma:root="true" ma:fieldsID="6e89e516250c3f4b948741447e1442ad" ns2:_="">
    <xsd:import namespace="aac074f3-af53-40eb-acd1-e8ca9658e9e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074f3-af53-40eb-acd1-e8ca9658e9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4ECBD8-E613-4BCE-9359-4A81E03CEC59}">
  <ds:schemaRefs>
    <ds:schemaRef ds:uri="http://purl.org/dc/dcmitype/"/>
    <ds:schemaRef ds:uri="http://schemas.openxmlformats.org/package/2006/metadata/core-properties"/>
    <ds:schemaRef ds:uri="http://www.w3.org/XML/1998/namespace"/>
    <ds:schemaRef ds:uri="aac074f3-af53-40eb-acd1-e8ca9658e9e1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784C11C-DEA9-4308-B73F-04DCCF6D88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c074f3-af53-40eb-acd1-e8ca9658e9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C4496C-45DE-4640-8193-6224759E13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MSC_MS_RU_RU_8March_Mimosa_2007v_Russia_TP010351678</Template>
  <TotalTime>0</TotalTime>
  <Words>100</Words>
  <Application>Microsoft Office PowerPoint</Application>
  <PresentationFormat>Экран (4:3)</PresentationFormat>
  <Paragraphs>33</Paragraphs>
  <Slides>15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MSC_MS_RU_RU_8March_Mimosa_2007v_Russia_TP010351678</vt:lpstr>
      <vt:lpstr>Самопрезентация</vt:lpstr>
      <vt:lpstr>Окончила Хуршнинскую СОШ в 2001 году. </vt:lpstr>
      <vt:lpstr>В 2001г. поступила и в 2006г. окончила Математический факультет  ДГПУ, получив специальность "Математик"</vt:lpstr>
      <vt:lpstr> В 2003г. начала работать учительницей в Хуршнинской СОШ, и с 2005 года преподаю родной язык и литературу в данной школе</vt:lpstr>
      <vt:lpstr>Учитель родного языка и литературы Абдурашидов Амирхан Абдурашидов  </vt:lpstr>
      <vt:lpstr>Прошла курсы повышения по родному языку и литературе в 2011 году и в 2016 году </vt:lpstr>
      <vt:lpstr>Моя учебная работа </vt:lpstr>
      <vt:lpstr>На уроке родного языка</vt:lpstr>
      <vt:lpstr>Наглядный материал используемый на уроках родного языка и литературы</vt:lpstr>
      <vt:lpstr>Успехи моих учеников на различных конкурсах</vt:lpstr>
      <vt:lpstr>Работы моих учеников</vt:lpstr>
      <vt:lpstr>Кабинет родного языка и литературы</vt:lpstr>
      <vt:lpstr>Внеклассная работа</vt:lpstr>
      <vt:lpstr>Мои награды</vt:lpstr>
      <vt:lpstr>Нешла мезла дугьбала  Гьалаб икрамбирулра, Илди дила адабла Хазнаван халдирулра                                 Чузир лерни багьандан –                                 Неш, узи, рузи, Ватlан…                                Жан дедесра хlядурти                                 Нуша сари багьандан.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Самопрезентация</dc:title>
  <dc:creator/>
  <dc:description/>
  <cp:lastModifiedBy/>
  <cp:revision>2</cp:revision>
  <dcterms:created xsi:type="dcterms:W3CDTF">2014-08-18T12:51:25Z</dcterms:created>
  <dcterms:modified xsi:type="dcterms:W3CDTF">2017-01-19T11:08:21Z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0x010100B03E2F1D0E8E87468B289CB57281B996</vt:lpwstr>
  </property>
  <property fmtid="{D5CDD505-2E9C-101B-9397-08002B2CF9AE}" pid="3" name="DocVizPreviewMetadata_Count">
    <vt:i4>2</vt:i4>
  </property>
  <property fmtid="{D5CDD505-2E9C-101B-9397-08002B2CF9AE}" pid="4" name="DocVizPreviewMetadata_0">
    <vt:lpwstr>300x225x2</vt:lpwstr>
  </property>
</Properties>
</file>